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74" r:id="rId4"/>
    <p:sldId id="276" r:id="rId5"/>
    <p:sldId id="278" r:id="rId6"/>
    <p:sldId id="279" r:id="rId7"/>
    <p:sldId id="280" r:id="rId8"/>
    <p:sldId id="28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2F053F-54A9-49F5-823C-D30C7FC7FD2D}"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7644B-EDD8-4D4A-BA8A-45E4D2F21257}" type="slidenum">
              <a:rPr lang="en-US" smtClean="0"/>
              <a:pPr/>
              <a:t>‹#›</a:t>
            </a:fld>
            <a:endParaRPr lang="en-US"/>
          </a:p>
        </p:txBody>
      </p:sp>
    </p:spTree>
    <p:extLst>
      <p:ext uri="{BB962C8B-B14F-4D97-AF65-F5344CB8AC3E}">
        <p14:creationId xmlns:p14="http://schemas.microsoft.com/office/powerpoint/2010/main" val="215181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F053F-54A9-49F5-823C-D30C7FC7FD2D}"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7644B-EDD8-4D4A-BA8A-45E4D2F21257}" type="slidenum">
              <a:rPr lang="en-US" smtClean="0"/>
              <a:pPr/>
              <a:t>‹#›</a:t>
            </a:fld>
            <a:endParaRPr lang="en-US"/>
          </a:p>
        </p:txBody>
      </p:sp>
    </p:spTree>
    <p:extLst>
      <p:ext uri="{BB962C8B-B14F-4D97-AF65-F5344CB8AC3E}">
        <p14:creationId xmlns:p14="http://schemas.microsoft.com/office/powerpoint/2010/main" val="297725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F053F-54A9-49F5-823C-D30C7FC7FD2D}"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7644B-EDD8-4D4A-BA8A-45E4D2F21257}" type="slidenum">
              <a:rPr lang="en-US" smtClean="0"/>
              <a:pPr/>
              <a:t>‹#›</a:t>
            </a:fld>
            <a:endParaRPr lang="en-US"/>
          </a:p>
        </p:txBody>
      </p:sp>
    </p:spTree>
    <p:extLst>
      <p:ext uri="{BB962C8B-B14F-4D97-AF65-F5344CB8AC3E}">
        <p14:creationId xmlns:p14="http://schemas.microsoft.com/office/powerpoint/2010/main" val="542791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F053F-54A9-49F5-823C-D30C7FC7FD2D}"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7644B-EDD8-4D4A-BA8A-45E4D2F21257}" type="slidenum">
              <a:rPr lang="en-US" smtClean="0"/>
              <a:pPr/>
              <a:t>‹#›</a:t>
            </a:fld>
            <a:endParaRPr lang="en-US"/>
          </a:p>
        </p:txBody>
      </p:sp>
    </p:spTree>
    <p:extLst>
      <p:ext uri="{BB962C8B-B14F-4D97-AF65-F5344CB8AC3E}">
        <p14:creationId xmlns:p14="http://schemas.microsoft.com/office/powerpoint/2010/main" val="289982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2F053F-54A9-49F5-823C-D30C7FC7FD2D}"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7644B-EDD8-4D4A-BA8A-45E4D2F21257}" type="slidenum">
              <a:rPr lang="en-US" smtClean="0"/>
              <a:pPr/>
              <a:t>‹#›</a:t>
            </a:fld>
            <a:endParaRPr lang="en-US"/>
          </a:p>
        </p:txBody>
      </p:sp>
    </p:spTree>
    <p:extLst>
      <p:ext uri="{BB962C8B-B14F-4D97-AF65-F5344CB8AC3E}">
        <p14:creationId xmlns:p14="http://schemas.microsoft.com/office/powerpoint/2010/main" val="3754137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2F053F-54A9-49F5-823C-D30C7FC7FD2D}"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7644B-EDD8-4D4A-BA8A-45E4D2F21257}" type="slidenum">
              <a:rPr lang="en-US" smtClean="0"/>
              <a:pPr/>
              <a:t>‹#›</a:t>
            </a:fld>
            <a:endParaRPr lang="en-US"/>
          </a:p>
        </p:txBody>
      </p:sp>
    </p:spTree>
    <p:extLst>
      <p:ext uri="{BB962C8B-B14F-4D97-AF65-F5344CB8AC3E}">
        <p14:creationId xmlns:p14="http://schemas.microsoft.com/office/powerpoint/2010/main" val="321127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2F053F-54A9-49F5-823C-D30C7FC7FD2D}" type="datetimeFigureOut">
              <a:rPr lang="en-US" smtClean="0"/>
              <a:pPr/>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7644B-EDD8-4D4A-BA8A-45E4D2F21257}" type="slidenum">
              <a:rPr lang="en-US" smtClean="0"/>
              <a:pPr/>
              <a:t>‹#›</a:t>
            </a:fld>
            <a:endParaRPr lang="en-US"/>
          </a:p>
        </p:txBody>
      </p:sp>
    </p:spTree>
    <p:extLst>
      <p:ext uri="{BB962C8B-B14F-4D97-AF65-F5344CB8AC3E}">
        <p14:creationId xmlns:p14="http://schemas.microsoft.com/office/powerpoint/2010/main" val="805574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2F053F-54A9-49F5-823C-D30C7FC7FD2D}" type="datetimeFigureOut">
              <a:rPr lang="en-US" smtClean="0"/>
              <a:pPr/>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F7644B-EDD8-4D4A-BA8A-45E4D2F21257}" type="slidenum">
              <a:rPr lang="en-US" smtClean="0"/>
              <a:pPr/>
              <a:t>‹#›</a:t>
            </a:fld>
            <a:endParaRPr lang="en-US"/>
          </a:p>
        </p:txBody>
      </p:sp>
    </p:spTree>
    <p:extLst>
      <p:ext uri="{BB962C8B-B14F-4D97-AF65-F5344CB8AC3E}">
        <p14:creationId xmlns:p14="http://schemas.microsoft.com/office/powerpoint/2010/main" val="3595688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F053F-54A9-49F5-823C-D30C7FC7FD2D}" type="datetimeFigureOut">
              <a:rPr lang="en-US" smtClean="0"/>
              <a:pPr/>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F7644B-EDD8-4D4A-BA8A-45E4D2F21257}" type="slidenum">
              <a:rPr lang="en-US" smtClean="0"/>
              <a:pPr/>
              <a:t>‹#›</a:t>
            </a:fld>
            <a:endParaRPr lang="en-US"/>
          </a:p>
        </p:txBody>
      </p:sp>
    </p:spTree>
    <p:extLst>
      <p:ext uri="{BB962C8B-B14F-4D97-AF65-F5344CB8AC3E}">
        <p14:creationId xmlns:p14="http://schemas.microsoft.com/office/powerpoint/2010/main" val="332115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F053F-54A9-49F5-823C-D30C7FC7FD2D}"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7644B-EDD8-4D4A-BA8A-45E4D2F21257}" type="slidenum">
              <a:rPr lang="en-US" smtClean="0"/>
              <a:pPr/>
              <a:t>‹#›</a:t>
            </a:fld>
            <a:endParaRPr lang="en-US"/>
          </a:p>
        </p:txBody>
      </p:sp>
    </p:spTree>
    <p:extLst>
      <p:ext uri="{BB962C8B-B14F-4D97-AF65-F5344CB8AC3E}">
        <p14:creationId xmlns:p14="http://schemas.microsoft.com/office/powerpoint/2010/main" val="416909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F053F-54A9-49F5-823C-D30C7FC7FD2D}"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7644B-EDD8-4D4A-BA8A-45E4D2F21257}" type="slidenum">
              <a:rPr lang="en-US" smtClean="0"/>
              <a:pPr/>
              <a:t>‹#›</a:t>
            </a:fld>
            <a:endParaRPr lang="en-US"/>
          </a:p>
        </p:txBody>
      </p:sp>
    </p:spTree>
    <p:extLst>
      <p:ext uri="{BB962C8B-B14F-4D97-AF65-F5344CB8AC3E}">
        <p14:creationId xmlns:p14="http://schemas.microsoft.com/office/powerpoint/2010/main" val="1263933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F053F-54A9-49F5-823C-D30C7FC7FD2D}" type="datetimeFigureOut">
              <a:rPr lang="en-US" smtClean="0"/>
              <a:pPr/>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7644B-EDD8-4D4A-BA8A-45E4D2F21257}" type="slidenum">
              <a:rPr lang="en-US" smtClean="0"/>
              <a:pPr/>
              <a:t>‹#›</a:t>
            </a:fld>
            <a:endParaRPr lang="en-US"/>
          </a:p>
        </p:txBody>
      </p:sp>
    </p:spTree>
    <p:extLst>
      <p:ext uri="{BB962C8B-B14F-4D97-AF65-F5344CB8AC3E}">
        <p14:creationId xmlns:p14="http://schemas.microsoft.com/office/powerpoint/2010/main" val="29262578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727710" y="2694862"/>
            <a:ext cx="7832593"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4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PT Bold Heading"/>
                <a:ea typeface="Times New Roman" pitchFamily="18" charset="0"/>
                <a:cs typeface="Arial" pitchFamily="34" charset="0"/>
              </a:rPr>
              <a:t>(4) الأشكال </a:t>
            </a:r>
            <a:r>
              <a:rPr kumimoji="0" lang="ar-EG" sz="4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PT Bold Heading"/>
                <a:ea typeface="Times New Roman" pitchFamily="18" charset="0"/>
                <a:cs typeface="Arial" pitchFamily="34" charset="0"/>
              </a:rPr>
              <a:t>الأرضية </a:t>
            </a:r>
            <a:r>
              <a:rPr lang="ar-EG"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PT Bold Heading"/>
                <a:ea typeface="Times New Roman" pitchFamily="18" charset="0"/>
                <a:cs typeface="Arial" pitchFamily="34" charset="0"/>
              </a:rPr>
              <a:t>الناتجه عن نحت الأمواج</a:t>
            </a:r>
            <a:endParaRPr kumimoji="0" lang="ar-EG" sz="4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Rectangle 4"/>
          <p:cNvSpPr/>
          <p:nvPr/>
        </p:nvSpPr>
        <p:spPr>
          <a:xfrm>
            <a:off x="2754051" y="4369459"/>
            <a:ext cx="3779912" cy="58477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EG"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أ.د./عزة عبدالله</a:t>
            </a:r>
          </a:p>
        </p:txBody>
      </p:sp>
      <p:sp>
        <p:nvSpPr>
          <p:cNvPr id="7" name="Rectangle 6"/>
          <p:cNvSpPr/>
          <p:nvPr/>
        </p:nvSpPr>
        <p:spPr>
          <a:xfrm>
            <a:off x="1325631" y="4869160"/>
            <a:ext cx="6636752"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ar-EG"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rtl="1"/>
            <a:r>
              <a:rPr lang="ar-EG"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أستاذ الجغرافيه الطبيعيه ووكيل شئون التعليم والطلاب الأسبق</a:t>
            </a:r>
          </a:p>
          <a:p>
            <a:pPr algn="ctr" rtl="1"/>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كلية الآداب جامعة بنها</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Rectangle 1"/>
          <p:cNvSpPr/>
          <p:nvPr/>
        </p:nvSpPr>
        <p:spPr>
          <a:xfrm>
            <a:off x="2428908" y="1268760"/>
            <a:ext cx="4876656" cy="1077218"/>
          </a:xfrm>
          <a:prstGeom prst="rect">
            <a:avLst/>
          </a:prstGeom>
          <a:noFill/>
        </p:spPr>
        <p:txBody>
          <a:bodyPr wrap="none" lIns="91440" tIns="45720" rIns="91440" bIns="45720">
            <a:spAutoFit/>
          </a:bodyPr>
          <a:lstStyle/>
          <a:p>
            <a:pPr algn="ctr"/>
            <a:r>
              <a:rPr lang="ar-EG"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جغرافية البحار والمحيطات (ب)</a:t>
            </a:r>
          </a:p>
          <a:p>
            <a:pPr algn="ctr"/>
            <a:r>
              <a:rPr lang="ar-EG"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الفرقه الثالثه شعبة الجغرافيه العامه</a:t>
            </a:r>
            <a:endPar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8" name="Picture 10"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852" y="332656"/>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989" y="332656"/>
            <a:ext cx="1019175" cy="6674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611560" y="548680"/>
            <a:ext cx="7992888" cy="563231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400" b="1" i="1"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أولاً: الأشكال الأرضية الناتجة عن النحت البحري في سواحل الجروف:</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يؤثر في الجروف البحرية عدد من العمليات البحرية مثل:</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عملية الأحتجاز بفعل الأمواج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Quarrying</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Wave</a:t>
            </a: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والبري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Abrasion</a:t>
            </a: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والتجوية المائية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Water Layer Weathering</a:t>
            </a: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الإذابة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Solution</a:t>
            </a: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النحت البيولوجي.</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smtClean="0">
                <a:ln w="1905"/>
                <a:solidFill>
                  <a:schemeClr val="tx1"/>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كذلك تتعرض الجروف لحدوث الإنهيارات الأرضية </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السقوط الصخري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Rock fall</a:t>
            </a:r>
            <a:endPar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الانقلاب الصخري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Toppling</a:t>
            </a:r>
            <a:endPar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انزلاق الصخور</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التدفقات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Flows</a:t>
            </a:r>
            <a:endPar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ينتج عن ذلك تكوين ظاهرات سطح علي الجروف أو عند أقدامها، وعادة ما تحدث عمليات الانهيارات الأرضية في السواحل الحارة الجافة نظراً لقلة الغطاء النبات فيها.</a:t>
            </a:r>
            <a:endPar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4139952" y="147990"/>
            <a:ext cx="4752528" cy="6740307"/>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0541" cmpd="sng">
                  <a:solidFill>
                    <a:schemeClr val="accent1">
                      <a:shade val="88000"/>
                      <a:satMod val="110000"/>
                    </a:schemeClr>
                  </a:solidFill>
                  <a:prstDash val="solid"/>
                </a:ln>
                <a:solidFill>
                  <a:schemeClr val="tx1"/>
                </a:solidFill>
                <a:latin typeface="Simplified Arabic" pitchFamily="18" charset="-78"/>
                <a:ea typeface="Times New Roman" pitchFamily="18" charset="0"/>
                <a:cs typeface="Simplified Arabic" pitchFamily="18" charset="-78"/>
              </a:rPr>
              <a:t>الأرصفة الشاطئية </a:t>
            </a:r>
            <a:r>
              <a:rPr kumimoji="0" lang="en-US" sz="2400" b="1" i="1" u="sng" strike="noStrike" normalizeH="0" baseline="0" dirty="0" smtClean="0">
                <a:ln w="10541" cmpd="sng">
                  <a:solidFill>
                    <a:schemeClr val="accent1">
                      <a:shade val="88000"/>
                      <a:satMod val="110000"/>
                    </a:schemeClr>
                  </a:solidFill>
                  <a:prstDash val="solid"/>
                </a:ln>
                <a:solidFill>
                  <a:schemeClr val="tx1"/>
                </a:solidFill>
                <a:latin typeface="Arial" pitchFamily="34" charset="0"/>
                <a:ea typeface="Times New Roman" pitchFamily="18" charset="0"/>
                <a:cs typeface="Simplified Arabic" pitchFamily="18" charset="-78"/>
              </a:rPr>
              <a:t>Shore Platform</a:t>
            </a:r>
            <a:r>
              <a:rPr kumimoji="0" lang="ar-EG" sz="2400" b="1" i="1" u="sng" strike="noStrike" normalizeH="0" baseline="0" dirty="0" smtClean="0">
                <a:ln w="10541" cmpd="sng">
                  <a:solidFill>
                    <a:schemeClr val="accent1">
                      <a:shade val="88000"/>
                      <a:satMod val="110000"/>
                    </a:schemeClr>
                  </a:solidFill>
                  <a:prstDash val="solid"/>
                </a:ln>
                <a:solidFill>
                  <a:schemeClr val="tx1"/>
                </a:solidFill>
                <a:latin typeface="Simplified Arabic" pitchFamily="18" charset="-78"/>
                <a:ea typeface="Times New Roman" pitchFamily="18" charset="0"/>
                <a:cs typeface="Simplified Arabic" pitchFamily="18" charset="-78"/>
              </a:rPr>
              <a:t>:</a:t>
            </a:r>
            <a:endParaRPr lang="ar-EG" sz="2400" b="1" u="sng" dirty="0">
              <a:ln w="10541" cmpd="sng">
                <a:solidFill>
                  <a:schemeClr val="accent1">
                    <a:shade val="88000"/>
                    <a:satMod val="110000"/>
                  </a:schemeClr>
                </a:solidFill>
                <a:prstDash val="solid"/>
              </a:ln>
              <a:solidFill>
                <a:schemeClr val="tx1"/>
              </a:solidFill>
              <a:latin typeface="Arial" pitchFamily="34" charset="0"/>
              <a:cs typeface="Arial" pitchFamily="34" charset="0"/>
            </a:endParaRPr>
          </a:p>
          <a:p>
            <a:pPr marR="0" lvl="0" algn="just" defTabSz="914400" rtl="1" eaLnBrk="1" fontAlgn="base" latinLnBrk="0" hangingPunct="1">
              <a:lnSpc>
                <a:spcPct val="100000"/>
              </a:lnSpc>
              <a:spcBef>
                <a:spcPct val="0"/>
              </a:spcBef>
              <a:spcAft>
                <a:spcPct val="0"/>
              </a:spcAft>
              <a:buClrTx/>
              <a:buSzTx/>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تمتد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أمام الجروف الساحلية، وتنحدر بشكل عام تجاه البحر، وعادة ما يزيد اتساع هذه الأرصفة نتيجة لتراجع الجروف البحرية </a:t>
            </a:r>
            <a:r>
              <a:rPr kumimoji="0" lang="en-US"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Simplified Arabic" pitchFamily="18" charset="-78"/>
              </a:rPr>
              <a:t>Cliff </a:t>
            </a:r>
            <a:r>
              <a:rPr kumimoji="0" lang="en-US"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Simplified Arabic" pitchFamily="18" charset="-78"/>
              </a:rPr>
              <a:t>Recession</a:t>
            </a:r>
            <a:endPar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endParaRPr>
          </a:p>
          <a:p>
            <a:pPr marR="0" lvl="0" algn="just" defTabSz="914400" rtl="1" eaLnBrk="1" fontAlgn="base" latinLnBrk="0" hangingPunct="1">
              <a:lnSpc>
                <a:spcPct val="100000"/>
              </a:lnSpc>
              <a:spcBef>
                <a:spcPct val="0"/>
              </a:spcBef>
              <a:spcAft>
                <a:spcPct val="0"/>
              </a:spcAft>
              <a:buClrTx/>
              <a:buSzTx/>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 تمتد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الأرصفة الشاطئية من علامة المد العالي عند قاعدة الجرف وحتى أقل منسوب للجزر، وبصفة عامة كلما كانت صخور الساحل متجانسة ليثولوجيا وبنيوياً، فإن ذلك يساعد علي سرعة تراجع الجروف واتساع الأرصفة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الشاطئية.</a:t>
            </a:r>
            <a:endParaRPr lang="ar-EG"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R="0" lvl="0" algn="just" defTabSz="914400" rtl="1" eaLnBrk="1" fontAlgn="base" latinLnBrk="0" hangingPunct="1">
              <a:lnSpc>
                <a:spcPct val="100000"/>
              </a:lnSpc>
              <a:spcBef>
                <a:spcPct val="0"/>
              </a:spcBef>
              <a:spcAft>
                <a:spcPct val="0"/>
              </a:spcAft>
              <a:buClrTx/>
              <a:buSzTx/>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في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حالة السواحل التي تتكون من صخور متباينة فى درجة صلابتها قد يظهر الرصيف البحري وقد برزت فوق سطحه حافات وخوانق وحفر وعائية نتيجة لتعرض الرصيف لنشاط الأمواج والتيارات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الشاطئية والحركات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الدوامية لمياه البحر بسبب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عدم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انتظام السطح.</a:t>
            </a:r>
            <a:endParaRPr kumimoji="0" lang="en-US"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6" name="Rectangle 3"/>
          <p:cNvSpPr>
            <a:spLocks noChangeArrowheads="1"/>
          </p:cNvSpPr>
          <p:nvPr/>
        </p:nvSpPr>
        <p:spPr bwMode="auto">
          <a:xfrm>
            <a:off x="316213" y="517321"/>
            <a:ext cx="3600400" cy="6001643"/>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1430"/>
                <a:solidFill>
                  <a:srgbClr val="FF0000"/>
                </a:soli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فجوات الأمواج </a:t>
            </a:r>
            <a:r>
              <a:rPr kumimoji="0" lang="en-US" sz="2400" b="1" i="1" u="sng" strike="noStrike" normalizeH="0" baseline="0" dirty="0" smtClean="0">
                <a:ln w="11430"/>
                <a:solidFill>
                  <a:srgbClr val="FF0000"/>
                </a:solidFill>
                <a:effectLst>
                  <a:outerShdw blurRad="80000" dist="40000" dir="5040000" algn="tl">
                    <a:srgbClr val="000000">
                      <a:alpha val="30000"/>
                    </a:srgbClr>
                  </a:outerShdw>
                </a:effectLst>
                <a:latin typeface="Arial" pitchFamily="34" charset="0"/>
                <a:ea typeface="Times New Roman" pitchFamily="18" charset="0"/>
                <a:cs typeface="Simplified Arabic" pitchFamily="18" charset="-78"/>
              </a:rPr>
              <a:t>Wave Notches</a:t>
            </a:r>
            <a:r>
              <a:rPr kumimoji="0" lang="ar-EG" sz="2400" b="1" i="1" u="sng" strike="noStrike" normalizeH="0" baseline="0" dirty="0" smtClean="0">
                <a:ln w="11430"/>
                <a:solidFill>
                  <a:srgbClr val="FF0000"/>
                </a:soli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1430"/>
              <a:solidFill>
                <a:srgbClr val="FF0000"/>
              </a:solidFill>
              <a:effectLst>
                <a:outerShdw blurRad="80000" dist="40000" dir="5040000" algn="tl">
                  <a:srgbClr val="000000">
                    <a:alpha val="3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1430"/>
                <a:solidFill>
                  <a:schemeClr val="tx1"/>
                </a:soli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هي فتحة ممتدة امتداداً عرضيا عند قاعدة الجرف، عادة ما يكون عرضها أكبر بكثير من عمقها، ويطلق علي الفجوة شبه الأفقية شرحه </a:t>
            </a:r>
            <a:r>
              <a:rPr kumimoji="0" lang="en-US" sz="2400" b="1" i="0" u="none" strike="noStrike" normalizeH="0" baseline="0" dirty="0" smtClean="0">
                <a:ln w="11430"/>
                <a:solidFill>
                  <a:schemeClr val="tx1"/>
                </a:solidFill>
                <a:effectLst>
                  <a:outerShdw blurRad="80000" dist="40000" dir="5040000" algn="tl">
                    <a:srgbClr val="000000">
                      <a:alpha val="30000"/>
                    </a:srgbClr>
                  </a:outerShdw>
                </a:effectLst>
                <a:latin typeface="Arial" pitchFamily="34" charset="0"/>
                <a:ea typeface="Times New Roman" pitchFamily="18" charset="0"/>
                <a:cs typeface="Simplified Arabic" pitchFamily="18" charset="-78"/>
              </a:rPr>
              <a:t>Visor</a:t>
            </a:r>
            <a:r>
              <a:rPr kumimoji="0" lang="ar-EG" sz="2400" b="1" i="0" u="none" strike="noStrike" normalizeH="0" baseline="0" dirty="0" smtClean="0">
                <a:ln w="11430"/>
                <a:solidFill>
                  <a:schemeClr val="tx1"/>
                </a:soli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1430"/>
              <a:solidFill>
                <a:schemeClr val="tx1"/>
              </a:solidFill>
              <a:effectLst>
                <a:outerShdw blurRad="80000" dist="40000" dir="5040000" algn="tl">
                  <a:srgbClr val="000000">
                    <a:alpha val="3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1430"/>
                <a:solidFill>
                  <a:schemeClr val="tx1"/>
                </a:soli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وتنتج هذه الظاهرة عن عمليات النحت البحرية مثل النحت الموجي والنحت البيولوجي، كما تقوم عمليات التجويه بدور هام في نشأتها وتشكيلها كما يتحكم في تشكيل هذه الظاهرة نوع مواد الشواطئ، ومستوي طاقة الأمواج، وكمية المواد التي تستخدمها الأمواج في عمليات النحت البحري.</a:t>
            </a:r>
            <a:endParaRPr kumimoji="0" lang="ar-EG" sz="2400" b="1" i="0" u="none" strike="noStrike" normalizeH="0" baseline="0" dirty="0" smtClean="0">
              <a:ln w="11430"/>
              <a:solidFill>
                <a:schemeClr val="tx1"/>
              </a:solidFill>
              <a:effectLst>
                <a:outerShdw blurRad="80000" dist="40000" dir="5040000" algn="tl">
                  <a:srgbClr val="000000">
                    <a:alpha val="30000"/>
                  </a:srgbClr>
                </a:outerShdw>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283968" y="260647"/>
            <a:ext cx="4752528" cy="637097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الكهوف البحرية </a:t>
            </a:r>
            <a:r>
              <a:rPr kumimoji="0" lang="en-US"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Sea Caves</a:t>
            </a: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حفر تم نحتها في الجروف البحرية، ويقوم الضعف الجيولوجي في الجروف بدور هام في نشأتها، إلي جانب دور التعرية </a:t>
            </a:r>
            <a:r>
              <a:rPr kumimoji="0" lang="ar-EG" sz="2400" b="1" i="0" u="none" strike="noStrike" normalizeH="0" baseline="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البحرية</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يتمثل </a:t>
            </a:r>
            <a:r>
              <a:rPr kumimoji="0" lang="ar-EG" sz="2400" b="1" i="0" u="none" strike="noStrike" normalizeH="0" baseline="0"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الشكل المثالي للكهف في نفق أسطواني يمتد داخل صخور الجرف علي طول خط الضعف، وتكون فتحة الكهف المواجهة للبحر متسعة، ويقل اتساعها كلما اتجهنا داخل الكهف، ويتميز قاع الكهف بوجود انحدار لطيف في اتجاه البحر، وعادة ما يتخذ القطاع العرضي للكهف الشكل البيضاوي.</a:t>
            </a:r>
            <a:endParaRPr kumimoji="0" lang="en-US" sz="2400" b="1" i="0" u="none" strike="noStrike" normalizeH="0" baseline="0"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ينتج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عن استمرار تعرض الكهوف البحرية للعمليات الجيومورفولوجية إنهيار سقف الكهف، ومن ثم يتحول الكهف البحري إلي شرم بحري، عادة ما يكون ضيق وله جوانب مرتفعة شديدة الانحدار، وقد ينتج عن انهيار سقف الكهف تكوين قوس بحري.</a:t>
            </a:r>
            <a:endPar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Rectangle 1"/>
          <p:cNvSpPr>
            <a:spLocks noChangeArrowheads="1"/>
          </p:cNvSpPr>
          <p:nvPr/>
        </p:nvSpPr>
        <p:spPr bwMode="auto">
          <a:xfrm>
            <a:off x="269001" y="260647"/>
            <a:ext cx="3888432" cy="655564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Char char="•"/>
              <a:tabLst/>
            </a:pPr>
            <a:r>
              <a:rPr kumimoji="0" lang="ar-EG" sz="2000" b="1" i="1" u="sng"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الأقواس والمسلات البحرية </a:t>
            </a:r>
            <a:r>
              <a:rPr kumimoji="0" lang="en-US" sz="2000" b="1" i="1" u="sng"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Sea Arches and Stacks</a:t>
            </a:r>
            <a:r>
              <a:rPr kumimoji="0" lang="ar-EG" sz="2000" b="1" i="1" u="sng"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r>
              <a:rPr kumimoji="0" lang="ar-EG" sz="2000" b="1" i="0" u="sng"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endParaRPr kumimoji="0" lang="en-US" sz="2000" b="1" i="0" u="sng"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تنشأ الأقواس البحرية نتيجة تطور كهفين علي جانبي رأس أرضية </a:t>
            </a:r>
            <a:r>
              <a:rPr kumimoji="0" lang="en-US"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Headland</a:t>
            </a:r>
            <a:r>
              <a:rPr kumimoji="0" lang="ar-EG"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متعمقة في مياه البحر الشاطئية بحيث يؤدي اتصالها في نهاية الأمر إلي تكوين القوس البحري.</a:t>
            </a:r>
            <a:endParaRPr kumimoji="0" lang="en-US"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تنشأ المسلات </a:t>
            </a:r>
            <a:r>
              <a:rPr kumimoji="0" lang="ar-EG"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البحرية في حالة انهيار سقف القوس البحري تبدو نهايته علي شكل جزيرة صخرية صغيرة بارزة فوق سطح رصيف الشاطئ ومع استمرار تعرضها لعمليات النحت البحري ينخفض منسوبها تدريجياً حتى تتلاشي تماماً.</a:t>
            </a:r>
            <a:endParaRPr kumimoji="0" lang="en-US"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تنشأ </a:t>
            </a:r>
            <a:r>
              <a:rPr kumimoji="0" lang="ar-EG"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هذه الظواهر في الشواطئ المكونة من صخور كثيرة التشقق وعادة ما تؤدي عمليات النحت البحري إلي تآكلها بسهولة ومن ثم تراجعها تاركة أمامها أعمدة صخرية رأسية، وتعرف هذه الظواهر بالمداخن الصخرية</a:t>
            </a:r>
            <a:r>
              <a:rPr kumimoji="0" lang="en-US"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kumimoji="0" lang="en-US"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Chimney Rocks</a:t>
            </a:r>
            <a:r>
              <a:rPr kumimoji="0" lang="ar-EG"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أو قوائم البحر، وتختلف في خصائصها وأبعادها عن المسلات البحرية</a:t>
            </a:r>
            <a:r>
              <a:rPr kumimoji="0" lang="en-US"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endParaRPr kumimoji="0" lang="en-US" sz="20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79512" y="764704"/>
            <a:ext cx="8604448" cy="267765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الرؤوس الأرضية والجزر الشاطئية </a:t>
            </a:r>
            <a:r>
              <a:rPr kumimoji="0" lang="en-US"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Headlands and of Shore Islands</a:t>
            </a: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تنشأ الرؤوس الأرضية في السواحل التي تتكون من صخور متباينة في درجة صلابتها، حيث تظهر الأجزاء من التكوينات الصخرية الساحلية الأكثر مقاومة لعمليات التعرية في شكل نتوءات بارزة من اليابس ممتدة في مياه البحر، وقد تكون هذه الرؤوس ذات سواحل جرفية مرتفعة، أو قد تكون عبارة عن امتداد أرضي منخفض.</a:t>
            </a:r>
            <a:endParaRPr kumimoji="0" lang="en-US"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Rectangle 4"/>
          <p:cNvSpPr/>
          <p:nvPr/>
        </p:nvSpPr>
        <p:spPr>
          <a:xfrm>
            <a:off x="323528" y="3933056"/>
            <a:ext cx="8316416"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مصر تتميز سواحل البحر الأحمر بظهور الكثير من الرؤوس الأرضية، وعادة ما تفصل أجزاء من هذه الرؤوس مكونة جزيرات صخرية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تعد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رأس بناس من أكبر الرؤوس الأرضية مساحة بساحل البحر الأحمر ومما لا شك فيه أن الجزر الشاطئية بالبحر الأحمر كانت جزءاً من الساحل وانفصلت عنه بفعل عمليات النحت البحرية، أو ربما بفعل حركات التصدع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23528" y="1052736"/>
            <a:ext cx="8280920" cy="4154984"/>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الحافات الصخرية المنخفضة </a:t>
            </a:r>
            <a:r>
              <a:rPr kumimoji="0" lang="en-US"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Ramparts</a:t>
            </a: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حافات ترتفع علي سطح الرصيف البحري، يتراوح ارتفاعها بين متر واحد إلي مترين في مواضع قريبة من الهامش البحري.</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وتختلف الآراء الخاصة بنشأة الحافات الصخرية:</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البعض يري أنها تنشأ نتيجة التعرض للبلل الدائم بمياه البحر</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يري البعض الآخر أنها نتاج مجموعة من العوامل تتمثل في:</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وجود صخور صلبة، وميل الطبقات تجاه اليابس، مع وجود مناطق ضعف صخرية، وترسيب الطحالب في مناطق البلل الدائم علي الرصيف البحري، وقدرة الصخور علي مقاومة النحت عند حافة الرصيف البحري مع زيادة اتساعه خلال تراجع الجرف البحري.</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355976" y="332656"/>
            <a:ext cx="4536504" cy="26776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منحدرات رصيف الشاطئ </a:t>
            </a:r>
            <a:r>
              <a:rPr kumimoji="0" lang="en-US"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Ramps</a:t>
            </a: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منحدرات </a:t>
            </a:r>
            <a:r>
              <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رصيف الشاطئ هي سفوح منحدرة نحو البحر </a:t>
            </a:r>
            <a:r>
              <a:rPr kumimoji="0" lang="en-US"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Seaward</a:t>
            </a:r>
            <a:r>
              <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عند أقدام الجروف البحرية، وعادة ما تكون أكثر انحداراً من بقية رصيف </a:t>
            </a:r>
            <a:r>
              <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الشاطئ</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ترتبط </a:t>
            </a:r>
            <a:r>
              <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بمكشف طبقة صلبة ينحدر جهة البحر.</a:t>
            </a:r>
            <a:endPar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7891" name="Rectangle 3"/>
          <p:cNvSpPr>
            <a:spLocks noChangeArrowheads="1"/>
          </p:cNvSpPr>
          <p:nvPr/>
        </p:nvSpPr>
        <p:spPr bwMode="auto">
          <a:xfrm>
            <a:off x="4716016" y="3388350"/>
            <a:ext cx="4248472" cy="267765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0541" cmpd="sng">
                  <a:solidFill>
                    <a:schemeClr val="accent1">
                      <a:shade val="88000"/>
                      <a:satMod val="110000"/>
                    </a:schemeClr>
                  </a:solidFill>
                  <a:prstDash val="solid"/>
                </a:ln>
                <a:solidFill>
                  <a:schemeClr val="tx1"/>
                </a:solidFill>
                <a:latin typeface="Simplified Arabic" pitchFamily="18" charset="-78"/>
                <a:ea typeface="Times New Roman" pitchFamily="18" charset="0"/>
                <a:cs typeface="Simplified Arabic" pitchFamily="18" charset="-78"/>
              </a:rPr>
              <a:t>الحفر الوعائية </a:t>
            </a:r>
            <a:r>
              <a:rPr kumimoji="0" lang="en-US" sz="2400" b="1" i="1" u="sng" strike="noStrike" normalizeH="0" baseline="0" dirty="0" smtClean="0">
                <a:ln w="10541" cmpd="sng">
                  <a:solidFill>
                    <a:schemeClr val="accent1">
                      <a:shade val="88000"/>
                      <a:satMod val="110000"/>
                    </a:schemeClr>
                  </a:solidFill>
                  <a:prstDash val="solid"/>
                </a:ln>
                <a:solidFill>
                  <a:schemeClr val="tx1"/>
                </a:solidFill>
                <a:latin typeface="Arial" pitchFamily="34" charset="0"/>
                <a:ea typeface="Times New Roman" pitchFamily="18" charset="0"/>
                <a:cs typeface="Simplified Arabic" pitchFamily="18" charset="-78"/>
              </a:rPr>
              <a:t>Potholes</a:t>
            </a:r>
            <a:r>
              <a:rPr kumimoji="0" lang="ar-EG" sz="2400" b="1" i="1" u="sng" strike="noStrike" normalizeH="0" baseline="0" dirty="0" smtClean="0">
                <a:ln w="10541" cmpd="sng">
                  <a:solidFill>
                    <a:schemeClr val="accent1">
                      <a:shade val="88000"/>
                      <a:satMod val="110000"/>
                    </a:schemeClr>
                  </a:solidFill>
                  <a:prstDash val="solid"/>
                </a:ln>
                <a:solidFill>
                  <a:schemeClr val="tx1"/>
                </a:solidFill>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0541" cmpd="sng">
                <a:solidFill>
                  <a:schemeClr val="accent1">
                    <a:shade val="88000"/>
                    <a:satMod val="110000"/>
                  </a:schemeClr>
                </a:solidFill>
                <a:prstDash val="solid"/>
              </a:ln>
              <a:solidFill>
                <a:schemeClr val="tx1"/>
              </a:solidFill>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هي حفر شبه اسطوانية تظهر فوق سطح رصيف الشاطئ، تنشأ نتيجة حركة دوامية للأمواج وما تحمله معها من رواسب، ومع استمرار عمليات النحت الدوامي قد تتسع هذه الحفر وتتصل ببعضها البعض.</a:t>
            </a:r>
            <a:endPar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6" name="Rectangle 1"/>
          <p:cNvSpPr>
            <a:spLocks noChangeArrowheads="1"/>
          </p:cNvSpPr>
          <p:nvPr/>
        </p:nvSpPr>
        <p:spPr bwMode="auto">
          <a:xfrm>
            <a:off x="251520" y="426730"/>
            <a:ext cx="3960440" cy="600164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برك الإذابة </a:t>
            </a:r>
            <a:r>
              <a:rPr kumimoji="0" lang="en-US" sz="2400" b="1" i="1" u="sng"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Solution Pools</a:t>
            </a:r>
            <a:r>
              <a:rPr kumimoji="0" lang="ar-EG" sz="2400" b="1" i="1" u="sng"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برك ضحلة تتميز باستواء قاعها، وتظهر فوق سطح أرصفة الشاطئ المكونة من صخور كلسية، وتنشأ عادة نتيجة لإذابة المواد الكلسية اللاحمة للصخور بواسطة مياه البحر، ثم إزالة المفتتات بفعل الأمواج.</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وقد تتسع البرك إتساعاً جانبياً مع استمرار نشاط عمليات الإذابة بفعل مياه البحر، وقد تتصل مع بعضها البعض مكونة شكلا قريباً من الاستدارة، وقد تسمي هذه الظاهرة أيضا بالقدور الصخرية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Pans</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أو أحواض الإذابة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Solution Basin</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3212976"/>
            <a:ext cx="6420348"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نشكركم على حسن الاستماع</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TotalTime>
  <Words>922</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78</cp:revision>
  <dcterms:created xsi:type="dcterms:W3CDTF">2013-03-28T21:26:03Z</dcterms:created>
  <dcterms:modified xsi:type="dcterms:W3CDTF">2020-03-22T08:19:11Z</dcterms:modified>
</cp:coreProperties>
</file>